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71" r:id="rId7"/>
    <p:sldId id="273" r:id="rId8"/>
    <p:sldId id="261" r:id="rId9"/>
    <p:sldId id="275" r:id="rId10"/>
    <p:sldId id="262" r:id="rId11"/>
    <p:sldId id="277" r:id="rId12"/>
    <p:sldId id="263" r:id="rId13"/>
    <p:sldId id="280" r:id="rId14"/>
    <p:sldId id="264" r:id="rId15"/>
    <p:sldId id="281" r:id="rId16"/>
    <p:sldId id="265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3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7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0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4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A968-283A-4735-A06E-9127C9636A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786E-78C7-41E9-A800-25C78EA54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LATIHAN SOAL :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PERUSAHAAN JASA 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“BIRO JASA HENRY”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2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4789003"/>
              </p:ext>
            </p:extLst>
          </p:nvPr>
        </p:nvGraphicFramePr>
        <p:xfrm>
          <a:off x="685800" y="2133599"/>
          <a:ext cx="1066800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</a:tblGrid>
              <a:tr h="777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 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 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 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 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 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18831443"/>
              </p:ext>
            </p:extLst>
          </p:nvPr>
        </p:nvGraphicFramePr>
        <p:xfrm>
          <a:off x="2394585" y="2133600"/>
          <a:ext cx="5682615" cy="3907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Membeli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kredit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perlengkapan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kantor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Septo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800.000,-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piutang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 E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4.000.000,-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Membuat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faktur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PT.C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15.000.000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atas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Penyediaan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Tenaga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Kerja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piutang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PT.C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6.000.000,-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Bayar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Listrik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500.000,-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8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7746880"/>
              </p:ext>
            </p:extLst>
          </p:nvPr>
        </p:nvGraphicFramePr>
        <p:xfrm>
          <a:off x="685800" y="2133599"/>
          <a:ext cx="12192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</a:tblGrid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56109540"/>
              </p:ext>
            </p:extLst>
          </p:nvPr>
        </p:nvGraphicFramePr>
        <p:xfrm>
          <a:off x="2394585" y="2133600"/>
          <a:ext cx="5682615" cy="399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Bayar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telepon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600.000,-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Bayar air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30.000,-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piutang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dr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PT. “C”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15.000.000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Membuka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rekening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bank di BC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menyetor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20.000.000,- </a:t>
                      </a:r>
                      <a:r>
                        <a:rPr lang="en-US" sz="2400" baseline="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uang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kas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86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5009827"/>
              </p:ext>
            </p:extLst>
          </p:nvPr>
        </p:nvGraphicFramePr>
        <p:xfrm>
          <a:off x="685800" y="2331027"/>
          <a:ext cx="1295400" cy="3612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</a:tblGrid>
              <a:tr h="9031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31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31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15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31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38468569"/>
              </p:ext>
            </p:extLst>
          </p:nvPr>
        </p:nvGraphicFramePr>
        <p:xfrm>
          <a:off x="2362200" y="2133599"/>
          <a:ext cx="5682615" cy="3680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Membayar</a:t>
                      </a: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Septo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800.000</a:t>
                      </a: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Membayar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Pelatihan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karyawan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5.000.000</a:t>
                      </a: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Penerimaan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Tunai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 A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Lokakarya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Perencanaan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Perpajakan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8.000.000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Penerimaan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tunai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PT.B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Lokakarya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Perencanaan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Perpajakan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1.000.000,-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83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9941985"/>
              </p:ext>
            </p:extLst>
          </p:nvPr>
        </p:nvGraphicFramePr>
        <p:xfrm>
          <a:off x="685800" y="2331027"/>
          <a:ext cx="1447800" cy="3688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/>
              </a:tblGrid>
              <a:tr h="9221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17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1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19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1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1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21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41705915"/>
              </p:ext>
            </p:extLst>
          </p:nvPr>
        </p:nvGraphicFramePr>
        <p:xfrm>
          <a:off x="2362200" y="2133599"/>
          <a:ext cx="5682615" cy="417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sewa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kendaraan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bulan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terhitung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tgl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16 Des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4.000.000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Membuat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faktur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 C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diterima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tunai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6.000.000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Membeli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kredit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perlengkapan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kantor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Septo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1.200.000</a:t>
                      </a: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Penerimaan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tunai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 D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Lokakarya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Perencanaan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Perpajakan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Rp7.000.000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7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6926927"/>
              </p:ext>
            </p:extLst>
          </p:nvPr>
        </p:nvGraphicFramePr>
        <p:xfrm>
          <a:off x="685800" y="2113855"/>
          <a:ext cx="1371600" cy="4134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</a:tblGrid>
              <a:tr h="10336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22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36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22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36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23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36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23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08548805"/>
              </p:ext>
            </p:extLst>
          </p:nvPr>
        </p:nvGraphicFramePr>
        <p:xfrm>
          <a:off x="2362200" y="2072678"/>
          <a:ext cx="5682615" cy="4066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Penerimaan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lokakarya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Perencanaan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Perpajakan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25.000.000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Setor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tunai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bank BCA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Uang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Kas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40.000.000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Tarik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Tunai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Bank BCA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uang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kas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10.000.000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Sewa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ruangan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Lokakarya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5.000.000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83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0914919"/>
              </p:ext>
            </p:extLst>
          </p:nvPr>
        </p:nvGraphicFramePr>
        <p:xfrm>
          <a:off x="685800" y="2113857"/>
          <a:ext cx="1295400" cy="3982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</a:tblGrid>
              <a:tr h="12795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23 Des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24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26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26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05225064"/>
              </p:ext>
            </p:extLst>
          </p:nvPr>
        </p:nvGraphicFramePr>
        <p:xfrm>
          <a:off x="2362200" y="2072678"/>
          <a:ext cx="5682615" cy="399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Membayar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Honor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kepada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Budi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Pembicara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Lokakarya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5.000.000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Membayar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Septo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1.200.000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Tenaga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Kerja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40.000.000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Klien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Tenaga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Kerja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20.000.000,-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890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812532"/>
              </p:ext>
            </p:extLst>
          </p:nvPr>
        </p:nvGraphicFramePr>
        <p:xfrm>
          <a:off x="685800" y="2113856"/>
          <a:ext cx="1295400" cy="3982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</a:tblGrid>
              <a:tr h="16536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27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4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28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4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28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14445273"/>
              </p:ext>
            </p:extLst>
          </p:nvPr>
        </p:nvGraphicFramePr>
        <p:xfrm>
          <a:off x="2362200" y="2072678"/>
          <a:ext cx="5682615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Membuat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faktur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kepada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 X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tenaga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kerja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50.000.000</a:t>
                      </a:r>
                      <a:r>
                        <a:rPr lang="en-US" sz="2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,-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Tarik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tunai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Bank BCA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uang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kas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18.000.000,-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Membayar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Gaji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karyawan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80.000.000,-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032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927034"/>
              </p:ext>
            </p:extLst>
          </p:nvPr>
        </p:nvGraphicFramePr>
        <p:xfrm>
          <a:off x="685800" y="2113857"/>
          <a:ext cx="1295400" cy="3891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</a:tblGrid>
              <a:tr h="9574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29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id-ID" sz="24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4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99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  <a:endParaRPr lang="id-ID" sz="24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99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31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50380561"/>
              </p:ext>
            </p:extLst>
          </p:nvPr>
        </p:nvGraphicFramePr>
        <p:xfrm>
          <a:off x="2362200" y="2072678"/>
          <a:ext cx="5682615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Membuat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faktur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kepada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 Y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Tenaga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Kerja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30.000.000,-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Menerima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pembayaran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PT. X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50.000.000,-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Premi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asuransi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periode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Jan-Des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tahun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berikutnya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sebesar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Rp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12.000.000,- via bank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01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Gambaran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Perusahaan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Henry Umar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(Outsourcing)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 2009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Biro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Henry.Biro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Henry </a:t>
            </a:r>
            <a:r>
              <a:rPr lang="en-US" dirty="0" err="1"/>
              <a:t>mempunyai</a:t>
            </a:r>
            <a:r>
              <a:rPr lang="en-US" dirty="0"/>
              <a:t> 2 </a:t>
            </a:r>
            <a:r>
              <a:rPr lang="en-US" dirty="0" err="1"/>
              <a:t>divisi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870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Gambaran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smtClean="0"/>
              <a:t>Perusahaan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lanjutan</a:t>
            </a:r>
            <a:r>
              <a:rPr lang="en-US" dirty="0" smtClean="0"/>
              <a:t>………..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Biro </a:t>
            </a:r>
            <a:r>
              <a:rPr lang="en-US" dirty="0" err="1"/>
              <a:t>Jasa</a:t>
            </a:r>
            <a:r>
              <a:rPr lang="en-US" dirty="0"/>
              <a:t> Henry </a:t>
            </a:r>
            <a:r>
              <a:rPr lang="en-US" dirty="0" err="1"/>
              <a:t>menyedikan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di </a:t>
            </a:r>
            <a:r>
              <a:rPr lang="en-US" dirty="0" err="1"/>
              <a:t>pabrik</a:t>
            </a:r>
            <a:r>
              <a:rPr lang="en-US" dirty="0"/>
              <a:t>,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pembukuan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workshop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staf-stafperusahaan</a:t>
            </a:r>
            <a:r>
              <a:rPr lang="en-US" dirty="0"/>
              <a:t> </a:t>
            </a:r>
            <a:r>
              <a:rPr lang="en-US" dirty="0" err="1"/>
              <a:t>seerti</a:t>
            </a:r>
            <a:r>
              <a:rPr lang="en-US" dirty="0"/>
              <a:t> :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, </a:t>
            </a:r>
            <a:r>
              <a:rPr lang="en-US" dirty="0" err="1"/>
              <a:t>negosiasi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table manner,   </a:t>
            </a:r>
            <a:r>
              <a:rPr lang="en-US" dirty="0" err="1"/>
              <a:t>pencanaan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 biro </a:t>
            </a:r>
            <a:r>
              <a:rPr lang="en-US" dirty="0" err="1"/>
              <a:t>Jasa</a:t>
            </a:r>
            <a:r>
              <a:rPr lang="en-US" dirty="0"/>
              <a:t> Henry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supir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minimal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0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smtClean="0"/>
              <a:t>Perusahaan</a:t>
            </a:r>
            <a:br>
              <a:rPr lang="en-US" dirty="0" smtClean="0"/>
            </a:br>
            <a:r>
              <a:rPr lang="en-US" dirty="0" err="1" smtClean="0"/>
              <a:t>lanjutan</a:t>
            </a:r>
            <a:r>
              <a:rPr lang="en-US" dirty="0" smtClean="0"/>
              <a:t> ……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Biro </a:t>
            </a:r>
            <a:r>
              <a:rPr lang="en-US" dirty="0" err="1"/>
              <a:t>Jasa</a:t>
            </a:r>
            <a:r>
              <a:rPr lang="en-US" dirty="0"/>
              <a:t> Henry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Indonesia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balas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system </a:t>
            </a:r>
            <a:r>
              <a:rPr lang="en-US" dirty="0" err="1"/>
              <a:t>bulanan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system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.</a:t>
            </a:r>
          </a:p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system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total </a:t>
            </a:r>
            <a:r>
              <a:rPr lang="en-US" dirty="0" err="1"/>
              <a:t>gaji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negeri</a:t>
            </a:r>
            <a:r>
              <a:rPr lang="en-US" dirty="0"/>
              <a:t> Biro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Herny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5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smtClean="0"/>
              <a:t>Perusahaan</a:t>
            </a:r>
            <a:br>
              <a:rPr lang="en-US" dirty="0" smtClean="0"/>
            </a:br>
            <a:r>
              <a:rPr lang="en-US" dirty="0" err="1" smtClean="0"/>
              <a:t>lanjutan</a:t>
            </a:r>
            <a:r>
              <a:rPr lang="en-US" dirty="0" smtClean="0"/>
              <a:t> ……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, Henry </a:t>
            </a:r>
            <a:r>
              <a:rPr lang="en-US" dirty="0" err="1"/>
              <a:t>menyewa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karyawanya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Henry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perusahaannya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dilatihnya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.</a:t>
            </a:r>
          </a:p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transaksi-2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Biro </a:t>
            </a:r>
            <a:r>
              <a:rPr lang="en-US" dirty="0" err="1"/>
              <a:t>Jasa</a:t>
            </a:r>
            <a:r>
              <a:rPr lang="en-US" dirty="0"/>
              <a:t> Henry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5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TRANSAKSI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1447800" cy="3951288"/>
          </a:xfrm>
        </p:spPr>
        <p:txBody>
          <a:bodyPr/>
          <a:lstStyle/>
          <a:p>
            <a:r>
              <a:rPr lang="en-US" b="1" dirty="0"/>
              <a:t>1 Des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3601" y="2174875"/>
            <a:ext cx="6553200" cy="3951288"/>
          </a:xfrm>
        </p:spPr>
        <p:txBody>
          <a:bodyPr>
            <a:normAutofit fontScale="92500"/>
          </a:bodyPr>
          <a:lstStyle/>
          <a:p>
            <a:r>
              <a:rPr lang="en-US" sz="3200" b="1" dirty="0" err="1"/>
              <a:t>Saldo</a:t>
            </a:r>
            <a:r>
              <a:rPr lang="en-US" sz="3200" b="1" dirty="0"/>
              <a:t> </a:t>
            </a:r>
            <a:r>
              <a:rPr lang="en-US" sz="3200" b="1" dirty="0" err="1"/>
              <a:t>awal</a:t>
            </a:r>
            <a:r>
              <a:rPr lang="en-US" sz="3200" b="1" dirty="0"/>
              <a:t> </a:t>
            </a:r>
            <a:r>
              <a:rPr lang="en-US" sz="3200" b="1" dirty="0" err="1"/>
              <a:t>perusahaan</a:t>
            </a:r>
            <a:r>
              <a:rPr lang="en-US" sz="3200" b="1" dirty="0"/>
              <a:t> </a:t>
            </a:r>
            <a:r>
              <a:rPr lang="en-US" sz="3200" b="1" dirty="0" err="1"/>
              <a:t>adalah</a:t>
            </a:r>
            <a:r>
              <a:rPr lang="en-US" sz="3200" b="1" dirty="0"/>
              <a:t> </a:t>
            </a:r>
          </a:p>
          <a:p>
            <a:r>
              <a:rPr lang="en-US" sz="3200" b="1" dirty="0" err="1"/>
              <a:t>kas</a:t>
            </a:r>
            <a:r>
              <a:rPr lang="en-US" sz="3200" b="1" dirty="0"/>
              <a:t> </a:t>
            </a:r>
            <a:r>
              <a:rPr lang="en-US" sz="3200" b="1" dirty="0" err="1"/>
              <a:t>Rp</a:t>
            </a:r>
            <a:r>
              <a:rPr lang="en-US" sz="3200" b="1" dirty="0"/>
              <a:t> 11.000.000,-;</a:t>
            </a:r>
          </a:p>
          <a:p>
            <a:r>
              <a:rPr lang="en-US" sz="3200" b="1" dirty="0" err="1"/>
              <a:t>Piutang</a:t>
            </a:r>
            <a:r>
              <a:rPr lang="en-US" sz="3200" b="1" dirty="0"/>
              <a:t> Usaha </a:t>
            </a:r>
            <a:r>
              <a:rPr lang="en-US" sz="3200" b="1" dirty="0" err="1"/>
              <a:t>Rp</a:t>
            </a:r>
            <a:r>
              <a:rPr lang="en-US" sz="3200" b="1" dirty="0"/>
              <a:t> 9.000.000,-; </a:t>
            </a:r>
          </a:p>
          <a:p>
            <a:r>
              <a:rPr lang="en-US" sz="3200" b="1" dirty="0" err="1"/>
              <a:t>Perlengkapan</a:t>
            </a:r>
            <a:r>
              <a:rPr lang="en-US" sz="3200" b="1" dirty="0"/>
              <a:t> </a:t>
            </a:r>
            <a:r>
              <a:rPr lang="en-US" sz="3200" b="1" dirty="0" err="1"/>
              <a:t>kantor</a:t>
            </a:r>
            <a:r>
              <a:rPr lang="en-US" sz="3200" b="1" dirty="0"/>
              <a:t> </a:t>
            </a:r>
            <a:r>
              <a:rPr lang="en-US" sz="3200" b="1" dirty="0" err="1"/>
              <a:t>Rp</a:t>
            </a:r>
            <a:r>
              <a:rPr lang="en-US" sz="3200" b="1" dirty="0"/>
              <a:t> 2.000.000; </a:t>
            </a:r>
          </a:p>
          <a:p>
            <a:r>
              <a:rPr lang="en-US" sz="3200" b="1" dirty="0" err="1"/>
              <a:t>Sewa</a:t>
            </a:r>
            <a:r>
              <a:rPr lang="en-US" sz="3200" b="1" dirty="0"/>
              <a:t> </a:t>
            </a:r>
            <a:r>
              <a:rPr lang="en-US" sz="3200" b="1" dirty="0" err="1"/>
              <a:t>dibayar</a:t>
            </a:r>
            <a:r>
              <a:rPr lang="en-US" sz="3200" b="1" dirty="0"/>
              <a:t> </a:t>
            </a:r>
            <a:r>
              <a:rPr lang="en-US" sz="3200" b="1" dirty="0" err="1"/>
              <a:t>dimuka</a:t>
            </a:r>
            <a:r>
              <a:rPr lang="en-US" sz="3200" b="1" dirty="0"/>
              <a:t> </a:t>
            </a:r>
            <a:r>
              <a:rPr lang="en-US" sz="3200" b="1" dirty="0" err="1"/>
              <a:t>Rp</a:t>
            </a:r>
            <a:r>
              <a:rPr lang="en-US" sz="3200" b="1" dirty="0"/>
              <a:t> 12.000.000,- </a:t>
            </a:r>
          </a:p>
          <a:p>
            <a:r>
              <a:rPr lang="en-US" sz="3200" b="1" dirty="0" err="1"/>
              <a:t>Asuransi</a:t>
            </a:r>
            <a:r>
              <a:rPr lang="en-US" sz="3200" b="1" dirty="0"/>
              <a:t> </a:t>
            </a:r>
            <a:r>
              <a:rPr lang="en-US" sz="3200" b="1" dirty="0" err="1"/>
              <a:t>dibayar</a:t>
            </a:r>
            <a:r>
              <a:rPr lang="en-US" sz="3200" b="1" dirty="0"/>
              <a:t> </a:t>
            </a:r>
            <a:r>
              <a:rPr lang="en-US" sz="3200" b="1" dirty="0" err="1" smtClean="0"/>
              <a:t>dimuka</a:t>
            </a:r>
            <a:r>
              <a:rPr lang="en-US" sz="3200" b="1" dirty="0" smtClean="0"/>
              <a:t>                           </a:t>
            </a:r>
            <a:r>
              <a:rPr lang="en-US" sz="3200" b="1" dirty="0" err="1"/>
              <a:t>Rp</a:t>
            </a:r>
            <a:r>
              <a:rPr lang="en-US" sz="3200" b="1" dirty="0"/>
              <a:t> 1.000.000</a:t>
            </a:r>
            <a:r>
              <a:rPr lang="en-US" b="1" dirty="0" smtClean="0"/>
              <a:t>,-;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631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TRANSAKSI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1447800" cy="3951288"/>
          </a:xfrm>
        </p:spPr>
        <p:txBody>
          <a:bodyPr/>
          <a:lstStyle/>
          <a:p>
            <a:r>
              <a:rPr lang="en-US" b="1" dirty="0"/>
              <a:t>1 Des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3601" y="2174875"/>
            <a:ext cx="6553200" cy="395128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Perabot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Peralatan</a:t>
            </a:r>
            <a:r>
              <a:rPr lang="en-US" b="1" dirty="0"/>
              <a:t> Kantor </a:t>
            </a:r>
            <a:r>
              <a:rPr lang="en-US" b="1" dirty="0" err="1"/>
              <a:t>Rp</a:t>
            </a:r>
            <a:r>
              <a:rPr lang="en-US" b="1" dirty="0"/>
              <a:t> 110.000.000,-; </a:t>
            </a:r>
          </a:p>
          <a:p>
            <a:r>
              <a:rPr lang="en-US" b="1" dirty="0" err="1"/>
              <a:t>Akumulasi</a:t>
            </a:r>
            <a:r>
              <a:rPr lang="en-US" b="1" dirty="0"/>
              <a:t> </a:t>
            </a:r>
            <a:r>
              <a:rPr lang="en-US" b="1" dirty="0" err="1"/>
              <a:t>penyusutan</a:t>
            </a:r>
            <a:r>
              <a:rPr lang="en-US" b="1" dirty="0"/>
              <a:t> </a:t>
            </a:r>
            <a:r>
              <a:rPr lang="en-US" b="1" dirty="0" err="1"/>
              <a:t>perabot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peralatan</a:t>
            </a:r>
            <a:r>
              <a:rPr lang="en-US" b="1" dirty="0"/>
              <a:t> </a:t>
            </a:r>
            <a:r>
              <a:rPr lang="en-US" b="1" dirty="0" err="1"/>
              <a:t>kantor</a:t>
            </a:r>
            <a:r>
              <a:rPr lang="en-US" b="1" dirty="0"/>
              <a:t> </a:t>
            </a:r>
            <a:r>
              <a:rPr lang="en-US" b="1" dirty="0" err="1"/>
              <a:t>Rp</a:t>
            </a:r>
            <a:r>
              <a:rPr lang="en-US" b="1" dirty="0"/>
              <a:t> 25.000.000; </a:t>
            </a:r>
            <a:r>
              <a:rPr lang="en-US" b="1" dirty="0" err="1"/>
              <a:t>Hutang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r>
              <a:rPr lang="en-US" b="1" dirty="0"/>
              <a:t> </a:t>
            </a:r>
            <a:r>
              <a:rPr lang="en-US" b="1" dirty="0" smtClean="0"/>
              <a:t>                           </a:t>
            </a:r>
            <a:r>
              <a:rPr lang="en-US" b="1" dirty="0" err="1"/>
              <a:t>Rp</a:t>
            </a:r>
            <a:r>
              <a:rPr lang="en-US" b="1" dirty="0"/>
              <a:t> 10.000.000,-;</a:t>
            </a:r>
          </a:p>
          <a:p>
            <a:r>
              <a:rPr lang="en-US" b="1" dirty="0" err="1"/>
              <a:t>Hutang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Rp</a:t>
            </a:r>
            <a:r>
              <a:rPr lang="en-US" b="1" dirty="0"/>
              <a:t> 1.130.000,-; </a:t>
            </a:r>
          </a:p>
          <a:p>
            <a:r>
              <a:rPr lang="en-US" b="1" dirty="0"/>
              <a:t>Modal Henry </a:t>
            </a:r>
            <a:r>
              <a:rPr lang="en-US" b="1" dirty="0" err="1"/>
              <a:t>Rp</a:t>
            </a:r>
            <a:r>
              <a:rPr lang="en-US" b="1" dirty="0"/>
              <a:t> 108.870.000,-</a:t>
            </a:r>
          </a:p>
          <a:p>
            <a:r>
              <a:rPr lang="en-US" b="1" dirty="0" err="1"/>
              <a:t>Hutang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terdiri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: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telpon</a:t>
            </a:r>
            <a:r>
              <a:rPr lang="en-US" b="1" dirty="0"/>
              <a:t>, </a:t>
            </a:r>
            <a:r>
              <a:rPr lang="en-US" b="1" dirty="0" err="1"/>
              <a:t>baya</a:t>
            </a:r>
            <a:r>
              <a:rPr lang="en-US" b="1" dirty="0"/>
              <a:t> </a:t>
            </a:r>
            <a:r>
              <a:rPr lang="en-US" b="1" dirty="0" err="1"/>
              <a:t>listrik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air yang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dibayar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bulan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631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TRANSAKSI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7160437"/>
              </p:ext>
            </p:extLst>
          </p:nvPr>
        </p:nvGraphicFramePr>
        <p:xfrm>
          <a:off x="685800" y="2133599"/>
          <a:ext cx="990600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</a:tblGrid>
              <a:tr h="10477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77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77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77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74587121"/>
              </p:ext>
            </p:extLst>
          </p:nvPr>
        </p:nvGraphicFramePr>
        <p:xfrm>
          <a:off x="2362200" y="2133599"/>
          <a:ext cx="5682615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Membayar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gaji</a:t>
                      </a:r>
                      <a:r>
                        <a:rPr lang="en-US" sz="2800" dirty="0">
                          <a:effectLst/>
                        </a:rPr>
                        <a:t> yang </a:t>
                      </a:r>
                      <a:r>
                        <a:rPr lang="en-US" sz="2800" dirty="0" err="1" smtClean="0">
                          <a:effectLst/>
                        </a:rPr>
                        <a:t>terhutang</a:t>
                      </a:r>
                      <a:r>
                        <a:rPr lang="en-US" sz="2800" dirty="0" smtClean="0">
                          <a:effectLst/>
                        </a:rPr>
                        <a:t>           </a:t>
                      </a:r>
                      <a:r>
                        <a:rPr lang="en-US" sz="2800" dirty="0" err="1">
                          <a:effectLst/>
                        </a:rPr>
                        <a:t>Rp</a:t>
                      </a:r>
                      <a:r>
                        <a:rPr lang="en-US" sz="2800" dirty="0">
                          <a:effectLst/>
                        </a:rPr>
                        <a:t> 10.000.000,-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Menandatangani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kontrak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perjanjian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diterima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uang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muka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Rp</a:t>
                      </a:r>
                      <a:r>
                        <a:rPr lang="en-US" sz="2800" dirty="0">
                          <a:effectLst/>
                        </a:rPr>
                        <a:t> 500.000,-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Membeli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Perlengkapan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kantor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tunai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Rp</a:t>
                      </a:r>
                      <a:r>
                        <a:rPr lang="en-US" sz="2800" dirty="0">
                          <a:effectLst/>
                        </a:rPr>
                        <a:t> 1.000.000,-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Menerima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tunai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dari</a:t>
                      </a:r>
                      <a:r>
                        <a:rPr lang="en-US" sz="2800" dirty="0" smtClean="0">
                          <a:effectLst/>
                        </a:rPr>
                        <a:t> PT.A                          </a:t>
                      </a:r>
                      <a:r>
                        <a:rPr lang="en-US" sz="2800" dirty="0" err="1" smtClean="0">
                          <a:effectLst/>
                        </a:rPr>
                        <a:t>Rp</a:t>
                      </a:r>
                      <a:r>
                        <a:rPr lang="en-US" sz="2800" dirty="0" smtClean="0">
                          <a:effectLst/>
                        </a:rPr>
                        <a:t> 2.000.000,- </a:t>
                      </a:r>
                      <a:r>
                        <a:rPr lang="en-US" sz="2800" dirty="0" err="1" smtClean="0">
                          <a:effectLst/>
                        </a:rPr>
                        <a:t>untuk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lokakarya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</a:rPr>
                        <a:t>Bernegosiasi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255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TRANSAKSI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TGL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7160437"/>
              </p:ext>
            </p:extLst>
          </p:nvPr>
        </p:nvGraphicFramePr>
        <p:xfrm>
          <a:off x="685800" y="2133599"/>
          <a:ext cx="914400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/>
              </a:tblGrid>
              <a:tr h="1085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8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 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URAIAN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74587121"/>
              </p:ext>
            </p:extLst>
          </p:nvPr>
        </p:nvGraphicFramePr>
        <p:xfrm>
          <a:off x="2362200" y="2133599"/>
          <a:ext cx="5682615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615"/>
              </a:tblGrid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Membuat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faktur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ke</a:t>
                      </a:r>
                      <a:r>
                        <a:rPr lang="en-US" sz="2800" dirty="0">
                          <a:effectLst/>
                        </a:rPr>
                        <a:t> PT.C </a:t>
                      </a:r>
                      <a:r>
                        <a:rPr lang="en-US" sz="2800" dirty="0" smtClean="0">
                          <a:effectLst/>
                        </a:rPr>
                        <a:t>                            </a:t>
                      </a:r>
                      <a:r>
                        <a:rPr lang="en-US" sz="2800" dirty="0" err="1" smtClean="0">
                          <a:effectLst/>
                        </a:rPr>
                        <a:t>Rp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6.000.000,- </a:t>
                      </a:r>
                      <a:r>
                        <a:rPr lang="en-US" sz="2800" dirty="0" err="1">
                          <a:effectLst/>
                        </a:rPr>
                        <a:t>dalam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partisipasi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lokakarya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bernegosiasi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Menerima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pembayaran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piutang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dari</a:t>
                      </a:r>
                      <a:r>
                        <a:rPr lang="en-US" sz="2800" dirty="0">
                          <a:effectLst/>
                        </a:rPr>
                        <a:t> PT.D </a:t>
                      </a:r>
                      <a:r>
                        <a:rPr lang="en-US" sz="2800" dirty="0" err="1">
                          <a:effectLst/>
                        </a:rPr>
                        <a:t>Rp</a:t>
                      </a:r>
                      <a:r>
                        <a:rPr lang="en-US" sz="2800" dirty="0">
                          <a:effectLst/>
                        </a:rPr>
                        <a:t> 5.000.000,-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Pak Henry </a:t>
                      </a:r>
                      <a:r>
                        <a:rPr lang="en-US" sz="2800" dirty="0" err="1">
                          <a:effectLst/>
                        </a:rPr>
                        <a:t>mengambil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Rp</a:t>
                      </a:r>
                      <a:r>
                        <a:rPr lang="en-US" sz="2800" dirty="0">
                          <a:effectLst/>
                        </a:rPr>
                        <a:t> 4.000.000,- </a:t>
                      </a:r>
                      <a:r>
                        <a:rPr lang="en-US" sz="2800" dirty="0" err="1">
                          <a:effectLst/>
                        </a:rPr>
                        <a:t>untuk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keperluan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pribadi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Membayar</a:t>
                      </a:r>
                      <a:r>
                        <a:rPr lang="en-US" sz="2800" dirty="0">
                          <a:effectLst/>
                        </a:rPr>
                        <a:t> honor </a:t>
                      </a:r>
                      <a:r>
                        <a:rPr lang="en-US" sz="2800" dirty="0" err="1">
                          <a:effectLst/>
                        </a:rPr>
                        <a:t>kepada</a:t>
                      </a:r>
                      <a:r>
                        <a:rPr lang="en-US" sz="2800" dirty="0">
                          <a:effectLst/>
                        </a:rPr>
                        <a:t> Budi   </a:t>
                      </a:r>
                      <a:r>
                        <a:rPr lang="en-US" sz="2800" dirty="0" err="1">
                          <a:effectLst/>
                        </a:rPr>
                        <a:t>lokakarya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Rp</a:t>
                      </a:r>
                      <a:r>
                        <a:rPr lang="en-US" sz="2800" dirty="0">
                          <a:effectLst/>
                        </a:rPr>
                        <a:t>. 1.000.000,-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25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810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LATIHAN SOAL :</vt:lpstr>
      <vt:lpstr>Gambaran Umum Perusahaan </vt:lpstr>
      <vt:lpstr>Gambaran Umum Perusahaan lanjutan……….. </vt:lpstr>
      <vt:lpstr> Gambaran Umum Perusahaan lanjutan ……  </vt:lpstr>
      <vt:lpstr> Gambaran Umum Perusahaan lanjutan ……  </vt:lpstr>
      <vt:lpstr>TRANSAKSI</vt:lpstr>
      <vt:lpstr>TRANSAKSI</vt:lpstr>
      <vt:lpstr>TRANSAKSI</vt:lpstr>
      <vt:lpstr>TRANSAKSI</vt:lpstr>
      <vt:lpstr>TRANSAKSI</vt:lpstr>
      <vt:lpstr>TRANSAKSI</vt:lpstr>
      <vt:lpstr>TRANSAKSI</vt:lpstr>
      <vt:lpstr>TRANSAKSI</vt:lpstr>
      <vt:lpstr>TRANSAKSI</vt:lpstr>
      <vt:lpstr>TRANSAKSI</vt:lpstr>
      <vt:lpstr>TRANSAKSI</vt:lpstr>
      <vt:lpstr>TRANSAKSI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:</dc:title>
  <dc:creator>anik</dc:creator>
  <cp:lastModifiedBy>Limitless</cp:lastModifiedBy>
  <cp:revision>14</cp:revision>
  <dcterms:created xsi:type="dcterms:W3CDTF">2013-10-11T01:12:57Z</dcterms:created>
  <dcterms:modified xsi:type="dcterms:W3CDTF">2014-11-10T15:38:04Z</dcterms:modified>
</cp:coreProperties>
</file>